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4"/>
  </p:sldMasterIdLst>
  <p:notesMasterIdLst>
    <p:notesMasterId r:id="rId42"/>
  </p:notesMasterIdLst>
  <p:handoutMasterIdLst>
    <p:handoutMasterId r:id="rId43"/>
  </p:handoutMasterIdLst>
  <p:sldIdLst>
    <p:sldId id="315" r:id="rId5"/>
    <p:sldId id="6634" r:id="rId6"/>
    <p:sldId id="374" r:id="rId7"/>
    <p:sldId id="263" r:id="rId8"/>
    <p:sldId id="300" r:id="rId9"/>
    <p:sldId id="268" r:id="rId10"/>
    <p:sldId id="274" r:id="rId11"/>
    <p:sldId id="297" r:id="rId12"/>
    <p:sldId id="296" r:id="rId13"/>
    <p:sldId id="314" r:id="rId14"/>
    <p:sldId id="286" r:id="rId15"/>
    <p:sldId id="287" r:id="rId16"/>
    <p:sldId id="291" r:id="rId17"/>
    <p:sldId id="290" r:id="rId18"/>
    <p:sldId id="265" r:id="rId19"/>
    <p:sldId id="304" r:id="rId20"/>
    <p:sldId id="313" r:id="rId21"/>
    <p:sldId id="292" r:id="rId22"/>
    <p:sldId id="283" r:id="rId23"/>
    <p:sldId id="6632" r:id="rId24"/>
    <p:sldId id="294" r:id="rId25"/>
    <p:sldId id="280" r:id="rId26"/>
    <p:sldId id="279" r:id="rId27"/>
    <p:sldId id="316" r:id="rId28"/>
    <p:sldId id="6633" r:id="rId29"/>
    <p:sldId id="319" r:id="rId30"/>
    <p:sldId id="303" r:id="rId31"/>
    <p:sldId id="308" r:id="rId32"/>
    <p:sldId id="281" r:id="rId33"/>
    <p:sldId id="285" r:id="rId34"/>
    <p:sldId id="266" r:id="rId35"/>
    <p:sldId id="267" r:id="rId36"/>
    <p:sldId id="288" r:id="rId37"/>
    <p:sldId id="289" r:id="rId38"/>
    <p:sldId id="310" r:id="rId39"/>
    <p:sldId id="311" r:id="rId40"/>
    <p:sldId id="312" r:id="rId41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96101F-8347-C1ED-9D4C-1D7CD672D6E9}" name="Corey Peak" initials="CP" userId="S::Corey.Peak@gatesfoundation.org::0ee362ea-7f48-4f15-81b3-c86c32c888e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MOUREUX, Christine" initials="LC" lastIdx="3" clrIdx="0"/>
  <p:cmAuthor id="1" name="Jeevan Kumar Makam" initials="JKM" lastIdx="1" clrIdx="1">
    <p:extLst>
      <p:ext uri="{19B8F6BF-5375-455C-9EA6-DF929625EA0E}">
        <p15:presenceInfo xmlns:p15="http://schemas.microsoft.com/office/powerpoint/2012/main" userId="S::jmakam@unicef.org::4d80c62c-1dc8-4993-bee8-87d0c30fa994" providerId="AD"/>
      </p:ext>
    </p:extLst>
  </p:cmAuthor>
  <p:cmAuthor id="2" name="ALSAFADI, Mohammad" initials="AM" lastIdx="1" clrIdx="2">
    <p:extLst>
      <p:ext uri="{19B8F6BF-5375-455C-9EA6-DF929625EA0E}">
        <p15:presenceInfo xmlns:p15="http://schemas.microsoft.com/office/powerpoint/2012/main" userId="S::alsafadim@who.int::7d20a9df-e5d1-401e-a549-4bd8080c8fcc" providerId="AD"/>
      </p:ext>
    </p:extLst>
  </p:cmAuthor>
  <p:cmAuthor id="3" name="ELKASABANY, Abdalla" initials="EA" lastIdx="2" clrIdx="3">
    <p:extLst>
      <p:ext uri="{19B8F6BF-5375-455C-9EA6-DF929625EA0E}">
        <p15:presenceInfo xmlns:p15="http://schemas.microsoft.com/office/powerpoint/2012/main" userId="S::elkasabanya@who.int::78682403-02bd-4d1a-8fdd-574fab838c3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0" autoAdjust="0"/>
    <p:restoredTop sz="94249" autoAdjust="0"/>
  </p:normalViewPr>
  <p:slideViewPr>
    <p:cSldViewPr>
      <p:cViewPr varScale="1">
        <p:scale>
          <a:sx n="64" d="100"/>
          <a:sy n="64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1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DA333-1129-4105-BD15-F5C75F8B40B2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EB24D-9B8F-459E-A687-992955842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672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1B0CB-F264-451B-85DA-23F2675BFD71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61253-3E54-489F-B498-E701EDECE9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035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Maps should be </a:t>
            </a:r>
            <a:r>
              <a:rPr lang="en-US" dirty="0" err="1"/>
              <a:t>milti</a:t>
            </a:r>
            <a:r>
              <a:rPr lang="en-US" dirty="0"/>
              <a:t>-country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7642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Replaced mOPV2 by OPV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995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SIAs should be divided by vaccine type (mOPV2, nOPV2, </a:t>
            </a:r>
            <a:r>
              <a:rPr lang="en-US" dirty="0" err="1"/>
              <a:t>tOPV</a:t>
            </a:r>
            <a:r>
              <a:rPr lang="en-US" dirty="0"/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555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Maps should eb multi-country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606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SIAs should be divided by vaccine type (mOPV2, nOPV2, </a:t>
            </a:r>
            <a:r>
              <a:rPr lang="en-US" dirty="0" err="1"/>
              <a:t>tOPV</a:t>
            </a:r>
            <a:r>
              <a:rPr lang="en-US" dirty="0"/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473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SIAs should be divided by vaccine type (mOPV2, nOPV2, </a:t>
            </a:r>
            <a:r>
              <a:rPr lang="en-US" dirty="0" err="1"/>
              <a:t>tOPV</a:t>
            </a:r>
            <a:r>
              <a:rPr lang="en-US" dirty="0"/>
              <a:t>) </a:t>
            </a:r>
          </a:p>
          <a:p>
            <a:r>
              <a:rPr lang="en-US" dirty="0"/>
              <a:t>Maps should eb multi-country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036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534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Maps should be multi-country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528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Added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592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1441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261253-3E54-489F-B498-E701EDECE9D9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776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BA06-E2B6-4894-9515-29930EA02AC4}" type="datetime1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235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AAA4B-5E57-453F-9837-912EE3DAECF5}" type="datetime1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406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375B-ED20-48F3-A272-6BE92D3E843A}" type="datetime1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68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125E-63BC-40BA-916E-73633818B09C}" type="datetime1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45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897E9-6A55-47A2-9FB1-51B7FC851E5D}" type="datetime1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20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A29D-CFB7-4AEE-9733-E5F6510D3528}" type="datetime1">
              <a:rPr lang="en-GB" smtClean="0"/>
              <a:t>17/10/2022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72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A4FA3-EBD7-46DF-A143-55895A049E5B}" type="datetime1">
              <a:rPr lang="en-GB" smtClean="0"/>
              <a:t>17/10/2022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660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4101-1177-4268-A30D-22C7A44923F1}" type="datetime1">
              <a:rPr lang="en-GB" smtClean="0"/>
              <a:t>17/10/2022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224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D3FA7-6374-43AD-B178-6838D7FFC641}" type="datetime1">
              <a:rPr lang="en-GB" smtClean="0"/>
              <a:t>17/10/2022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25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EF9E-B34F-4966-82E3-6E24271B8B3C}" type="datetime1">
              <a:rPr lang="en-GB" smtClean="0"/>
              <a:t>17/10/2022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81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999BB-6E9A-486B-9C3D-3A9AB5B0F2C9}" type="datetime1">
              <a:rPr lang="en-GB" smtClean="0"/>
              <a:t>17/10/2022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99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96568-8E9E-4B45-B0E8-076230D0963B}" type="datetime1">
              <a:rPr lang="en-GB" smtClean="0"/>
              <a:t>17/10/2022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1B90F-4F16-4BA1-8057-E901BFF92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12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00A13-A1BF-4E30-9566-F81C551824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Multi-Country Risk Assessment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37E21-6AA2-473A-9079-BECBC6A9B8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Template</a:t>
            </a:r>
          </a:p>
          <a:p>
            <a:r>
              <a:rPr lang="en-US" dirty="0"/>
              <a:t>September 2022</a:t>
            </a:r>
          </a:p>
        </p:txBody>
      </p:sp>
    </p:spTree>
    <p:extLst>
      <p:ext uri="{BB962C8B-B14F-4D97-AF65-F5344CB8AC3E}">
        <p14:creationId xmlns:p14="http://schemas.microsoft.com/office/powerpoint/2010/main" val="3459004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SIA Performance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608512"/>
          </a:xfrm>
        </p:spPr>
        <p:txBody>
          <a:bodyPr>
            <a:normAutofit/>
          </a:bodyPr>
          <a:lstStyle/>
          <a:p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SIAs with mOPV2 or </a:t>
            </a:r>
            <a:r>
              <a:rPr lang="en-GB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tOPV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and number of SIAs conducted current year, incl. (LQAS/IM) results + type of vaccine used 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 whether infected area was covered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</a:p>
          <a:p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SIAs with </a:t>
            </a:r>
            <a:r>
              <a:rPr lang="en-GB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bOPV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and number of SIAs conducted current year, incl. (LQAS/IM) results + type of vaccine used 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 whether infected area was covered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</a:p>
          <a:p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SIAs with nOPV2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and number of SIAs conducted current year, incl. (LQAS/IM) results + type of vaccine used 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 whether infected area was covered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</a:p>
          <a:p>
            <a:pPr marL="457200" lvl="1" indent="0">
              <a:buNone/>
            </a:pPr>
            <a:endParaRPr lang="en-GB" sz="2100" dirty="0"/>
          </a:p>
          <a:p>
            <a:pPr lvl="1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439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D6CD09-F60D-4D28-86FD-4D22EDA6CA0F}"/>
              </a:ext>
            </a:extLst>
          </p:cNvPr>
          <p:cNvSpPr/>
          <p:nvPr/>
        </p:nvSpPr>
        <p:spPr>
          <a:xfrm>
            <a:off x="505756" y="1329899"/>
            <a:ext cx="2232248" cy="21602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 1 (or Admin 2 if applicable)</a:t>
            </a:r>
            <a:endParaRPr lang="en-U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Routine Immunization (IPV &amp; OPV3) Coverage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11</a:t>
            </a:fld>
            <a:endParaRPr lang="en-GB"/>
          </a:p>
        </p:txBody>
      </p:sp>
      <p:sp>
        <p:nvSpPr>
          <p:cNvPr id="5" name="TextBox 15">
            <a:extLst>
              <a:ext uri="{FF2B5EF4-FFF2-40B4-BE49-F238E27FC236}">
                <a16:creationId xmlns:a16="http://schemas.microsoft.com/office/drawing/2014/main" id="{A0396571-C1F3-4F01-9B49-61E19AEA0B3D}"/>
              </a:ext>
            </a:extLst>
          </p:cNvPr>
          <p:cNvSpPr txBox="1"/>
          <p:nvPr/>
        </p:nvSpPr>
        <p:spPr>
          <a:xfrm>
            <a:off x="755576" y="943284"/>
            <a:ext cx="1101584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 IPV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4C9D5A-0882-4F96-83BE-B0411D1FB611}"/>
              </a:ext>
            </a:extLst>
          </p:cNvPr>
          <p:cNvSpPr/>
          <p:nvPr/>
        </p:nvSpPr>
        <p:spPr>
          <a:xfrm>
            <a:off x="3131840" y="1328105"/>
            <a:ext cx="2232248" cy="21602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15">
            <a:extLst>
              <a:ext uri="{FF2B5EF4-FFF2-40B4-BE49-F238E27FC236}">
                <a16:creationId xmlns:a16="http://schemas.microsoft.com/office/drawing/2014/main" id="{5C27C2A7-325A-45F2-81C1-25D02823DE56}"/>
              </a:ext>
            </a:extLst>
          </p:cNvPr>
          <p:cNvSpPr txBox="1"/>
          <p:nvPr/>
        </p:nvSpPr>
        <p:spPr>
          <a:xfrm>
            <a:off x="3381660" y="941490"/>
            <a:ext cx="1101584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 IPV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B96623-1089-4941-A11C-96B1FE3D4AB4}"/>
              </a:ext>
            </a:extLst>
          </p:cNvPr>
          <p:cNvSpPr/>
          <p:nvPr/>
        </p:nvSpPr>
        <p:spPr>
          <a:xfrm>
            <a:off x="5770637" y="1295983"/>
            <a:ext cx="2232248" cy="21602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5">
            <a:extLst>
              <a:ext uri="{FF2B5EF4-FFF2-40B4-BE49-F238E27FC236}">
                <a16:creationId xmlns:a16="http://schemas.microsoft.com/office/drawing/2014/main" id="{6875B09B-EA5B-48CF-A8F8-EC4E846F3A15}"/>
              </a:ext>
            </a:extLst>
          </p:cNvPr>
          <p:cNvSpPr txBox="1"/>
          <p:nvPr/>
        </p:nvSpPr>
        <p:spPr>
          <a:xfrm>
            <a:off x="6020457" y="909368"/>
            <a:ext cx="1101584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 IPV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A5A8B61-D1E9-460B-AC8D-E5849B48130E}"/>
              </a:ext>
            </a:extLst>
          </p:cNvPr>
          <p:cNvSpPr/>
          <p:nvPr/>
        </p:nvSpPr>
        <p:spPr>
          <a:xfrm>
            <a:off x="505756" y="3891897"/>
            <a:ext cx="2232248" cy="21602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5">
            <a:extLst>
              <a:ext uri="{FF2B5EF4-FFF2-40B4-BE49-F238E27FC236}">
                <a16:creationId xmlns:a16="http://schemas.microsoft.com/office/drawing/2014/main" id="{14688A70-4D22-4D71-A0F5-03691A5F36C3}"/>
              </a:ext>
            </a:extLst>
          </p:cNvPr>
          <p:cNvSpPr txBox="1"/>
          <p:nvPr/>
        </p:nvSpPr>
        <p:spPr>
          <a:xfrm>
            <a:off x="755576" y="3505282"/>
            <a:ext cx="1319592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 </a:t>
            </a:r>
            <a:r>
              <a:rPr lang="en-US" sz="1800" b="1" kern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bOPV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314EF6E-AFB2-4AA7-AAC5-8C24E664E12F}"/>
              </a:ext>
            </a:extLst>
          </p:cNvPr>
          <p:cNvSpPr/>
          <p:nvPr/>
        </p:nvSpPr>
        <p:spPr>
          <a:xfrm>
            <a:off x="3131840" y="3890103"/>
            <a:ext cx="2232248" cy="21602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5">
            <a:extLst>
              <a:ext uri="{FF2B5EF4-FFF2-40B4-BE49-F238E27FC236}">
                <a16:creationId xmlns:a16="http://schemas.microsoft.com/office/drawing/2014/main" id="{301E4409-A3CB-4190-9B96-40E74B02A2DC}"/>
              </a:ext>
            </a:extLst>
          </p:cNvPr>
          <p:cNvSpPr txBox="1"/>
          <p:nvPr/>
        </p:nvSpPr>
        <p:spPr>
          <a:xfrm>
            <a:off x="3381660" y="3503488"/>
            <a:ext cx="1319592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 </a:t>
            </a:r>
            <a:r>
              <a:rPr lang="en-US" sz="1800" b="1" kern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bOPV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128F02D-E746-422E-95FF-2501AB659FF2}"/>
              </a:ext>
            </a:extLst>
          </p:cNvPr>
          <p:cNvSpPr/>
          <p:nvPr/>
        </p:nvSpPr>
        <p:spPr>
          <a:xfrm>
            <a:off x="5770637" y="3857981"/>
            <a:ext cx="2232248" cy="21602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D86CCAB6-E438-4F52-B01E-8324137F5155}"/>
              </a:ext>
            </a:extLst>
          </p:cNvPr>
          <p:cNvSpPr txBox="1"/>
          <p:nvPr/>
        </p:nvSpPr>
        <p:spPr>
          <a:xfrm>
            <a:off x="6020457" y="3471366"/>
            <a:ext cx="1319592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 </a:t>
            </a:r>
            <a:r>
              <a:rPr lang="en-US" sz="1800" b="1" kern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bOPV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B3C80C3-115A-4833-A81A-2FCA1B9E9A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84" y="3141026"/>
            <a:ext cx="107632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294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D6CD09-F60D-4D28-86FD-4D22EDA6CA0F}"/>
              </a:ext>
            </a:extLst>
          </p:cNvPr>
          <p:cNvSpPr/>
          <p:nvPr/>
        </p:nvSpPr>
        <p:spPr>
          <a:xfrm>
            <a:off x="783270" y="1443345"/>
            <a:ext cx="6813065" cy="513411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 graph (0-100% on Y-axis) (countries on X-axis)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 1 (or Admin 2 if applicable)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 time window of included data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Vaccination Status of Non Polio AFP Cases</a:t>
            </a:r>
            <a:endParaRPr lang="en-GB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12</a:t>
            </a:fld>
            <a:endParaRPr lang="en-GB"/>
          </a:p>
        </p:txBody>
      </p:sp>
      <p:sp>
        <p:nvSpPr>
          <p:cNvPr id="5" name="TextBox 15">
            <a:extLst>
              <a:ext uri="{FF2B5EF4-FFF2-40B4-BE49-F238E27FC236}">
                <a16:creationId xmlns:a16="http://schemas.microsoft.com/office/drawing/2014/main" id="{A0396571-C1F3-4F01-9B49-61E19AEA0B3D}"/>
              </a:ext>
            </a:extLst>
          </p:cNvPr>
          <p:cNvSpPr txBox="1"/>
          <p:nvPr/>
        </p:nvSpPr>
        <p:spPr>
          <a:xfrm>
            <a:off x="1043608" y="1073740"/>
            <a:ext cx="5427833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bOPV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Doses Received by Children Aged 6-59 months</a:t>
            </a:r>
            <a:endParaRPr lang="en-US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B9CB1E5-4A3F-41EB-9392-7C6993FD06A0}"/>
              </a:ext>
            </a:extLst>
          </p:cNvPr>
          <p:cNvSpPr/>
          <p:nvPr/>
        </p:nvSpPr>
        <p:spPr>
          <a:xfrm>
            <a:off x="7729094" y="2428188"/>
            <a:ext cx="237626" cy="14401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17EA231-ED22-4C4B-8201-57A910468AFC}"/>
              </a:ext>
            </a:extLst>
          </p:cNvPr>
          <p:cNvSpPr/>
          <p:nvPr/>
        </p:nvSpPr>
        <p:spPr>
          <a:xfrm>
            <a:off x="7729094" y="2641940"/>
            <a:ext cx="237626" cy="1440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615EB-7ECF-4329-B234-96A63A9887A9}"/>
              </a:ext>
            </a:extLst>
          </p:cNvPr>
          <p:cNvSpPr/>
          <p:nvPr/>
        </p:nvSpPr>
        <p:spPr>
          <a:xfrm>
            <a:off x="7729094" y="2879010"/>
            <a:ext cx="237626" cy="14401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AAF5712-FB82-4189-85CF-DEF7BD4539E3}"/>
              </a:ext>
            </a:extLst>
          </p:cNvPr>
          <p:cNvSpPr txBox="1"/>
          <p:nvPr/>
        </p:nvSpPr>
        <p:spPr>
          <a:xfrm>
            <a:off x="7966720" y="234888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 doses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768275-2C6F-4D71-88A4-753B3A498C54}"/>
              </a:ext>
            </a:extLst>
          </p:cNvPr>
          <p:cNvSpPr txBox="1"/>
          <p:nvPr/>
        </p:nvSpPr>
        <p:spPr>
          <a:xfrm>
            <a:off x="7966720" y="2578804"/>
            <a:ext cx="925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1-2 doses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C98237F-2B15-4DEF-8D23-BE52A2AE7954}"/>
              </a:ext>
            </a:extLst>
          </p:cNvPr>
          <p:cNvSpPr txBox="1"/>
          <p:nvPr/>
        </p:nvSpPr>
        <p:spPr>
          <a:xfrm>
            <a:off x="7966720" y="2812518"/>
            <a:ext cx="925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&gt;2 doses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1843966-6E73-47AE-85B0-8BD4A3F4311E}"/>
              </a:ext>
            </a:extLst>
          </p:cNvPr>
          <p:cNvSpPr txBox="1"/>
          <p:nvPr/>
        </p:nvSpPr>
        <p:spPr>
          <a:xfrm>
            <a:off x="7640650" y="208023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Legend</a:t>
            </a:r>
          </a:p>
        </p:txBody>
      </p:sp>
    </p:spTree>
    <p:extLst>
      <p:ext uri="{BB962C8B-B14F-4D97-AF65-F5344CB8AC3E}">
        <p14:creationId xmlns:p14="http://schemas.microsoft.com/office/powerpoint/2010/main" val="690997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56CB2-5044-425F-8440-B363092C1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Conclusion/Inference on Vaccination/population immunity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362E1-AA82-5D4A-9496-02CACF17A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BC4439-56EE-46BD-826C-7B5E68785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335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AFP Surveillance Performance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14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9D6C00-0CE4-49BE-A952-11FBDFBD116C}"/>
              </a:ext>
            </a:extLst>
          </p:cNvPr>
          <p:cNvSpPr/>
          <p:nvPr/>
        </p:nvSpPr>
        <p:spPr>
          <a:xfrm>
            <a:off x="532170" y="1276491"/>
            <a:ext cx="2232248" cy="21602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 1 (or Admin 2 if applicable)</a:t>
            </a:r>
            <a:endParaRPr lang="en-U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15">
            <a:extLst>
              <a:ext uri="{FF2B5EF4-FFF2-40B4-BE49-F238E27FC236}">
                <a16:creationId xmlns:a16="http://schemas.microsoft.com/office/drawing/2014/main" id="{703AFBC1-26E8-4A6F-B571-70CD1DA19A2F}"/>
              </a:ext>
            </a:extLst>
          </p:cNvPr>
          <p:cNvSpPr txBox="1"/>
          <p:nvPr/>
        </p:nvSpPr>
        <p:spPr>
          <a:xfrm>
            <a:off x="401410" y="859295"/>
            <a:ext cx="2514406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Avg: ___ 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ADBAFA-DD70-46EB-9E22-C328C3FB284F}"/>
              </a:ext>
            </a:extLst>
          </p:cNvPr>
          <p:cNvSpPr/>
          <p:nvPr/>
        </p:nvSpPr>
        <p:spPr>
          <a:xfrm>
            <a:off x="3158254" y="1274697"/>
            <a:ext cx="2232248" cy="21602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F171A2-E0C1-4D22-A459-E5CAA4434F49}"/>
              </a:ext>
            </a:extLst>
          </p:cNvPr>
          <p:cNvSpPr/>
          <p:nvPr/>
        </p:nvSpPr>
        <p:spPr>
          <a:xfrm>
            <a:off x="5797051" y="1242575"/>
            <a:ext cx="2232248" cy="21602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519DCE-3327-4ED5-8414-E4C4106BBD1D}"/>
              </a:ext>
            </a:extLst>
          </p:cNvPr>
          <p:cNvSpPr/>
          <p:nvPr/>
        </p:nvSpPr>
        <p:spPr>
          <a:xfrm>
            <a:off x="532170" y="3966972"/>
            <a:ext cx="2232248" cy="21602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5">
            <a:extLst>
              <a:ext uri="{FF2B5EF4-FFF2-40B4-BE49-F238E27FC236}">
                <a16:creationId xmlns:a16="http://schemas.microsoft.com/office/drawing/2014/main" id="{9FD7DA44-1632-4F6B-9791-55C7DE99EF8D}"/>
              </a:ext>
            </a:extLst>
          </p:cNvPr>
          <p:cNvSpPr txBox="1"/>
          <p:nvPr/>
        </p:nvSpPr>
        <p:spPr>
          <a:xfrm>
            <a:off x="473199" y="3597750"/>
            <a:ext cx="2456698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Avg: ___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1A7B91C-277E-4E19-9914-926F8E0AECF4}"/>
              </a:ext>
            </a:extLst>
          </p:cNvPr>
          <p:cNvSpPr/>
          <p:nvPr/>
        </p:nvSpPr>
        <p:spPr>
          <a:xfrm>
            <a:off x="3158254" y="3965178"/>
            <a:ext cx="2232248" cy="21602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21DC463D-FECB-4FA4-BE17-0A6F732CC4EA}"/>
              </a:ext>
            </a:extLst>
          </p:cNvPr>
          <p:cNvSpPr txBox="1"/>
          <p:nvPr/>
        </p:nvSpPr>
        <p:spPr>
          <a:xfrm>
            <a:off x="3067477" y="3593667"/>
            <a:ext cx="2509598" cy="374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Avg: ___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AB27AF-5211-4401-AA30-0703E366F006}"/>
              </a:ext>
            </a:extLst>
          </p:cNvPr>
          <p:cNvSpPr/>
          <p:nvPr/>
        </p:nvSpPr>
        <p:spPr>
          <a:xfrm>
            <a:off x="5797051" y="3933056"/>
            <a:ext cx="2232248" cy="21602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8B9F53A-9812-49FC-9500-032B48F80406}"/>
              </a:ext>
            </a:extLst>
          </p:cNvPr>
          <p:cNvSpPr txBox="1"/>
          <p:nvPr/>
        </p:nvSpPr>
        <p:spPr>
          <a:xfrm>
            <a:off x="5689382" y="3552673"/>
            <a:ext cx="2514406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Avg: ___ 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228BA71-4DB5-47EA-A039-93483B9DDB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3667" y="4630801"/>
            <a:ext cx="1076325" cy="92392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49D8365-8687-4386-9D4E-EB23399B1493}"/>
              </a:ext>
            </a:extLst>
          </p:cNvPr>
          <p:cNvSpPr/>
          <p:nvPr/>
        </p:nvSpPr>
        <p:spPr>
          <a:xfrm>
            <a:off x="8150798" y="2348880"/>
            <a:ext cx="237626" cy="14401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B9E60BA-A4AA-4C2D-9034-C2FC5505A0B1}"/>
              </a:ext>
            </a:extLst>
          </p:cNvPr>
          <p:cNvSpPr/>
          <p:nvPr/>
        </p:nvSpPr>
        <p:spPr>
          <a:xfrm>
            <a:off x="8150798" y="2562632"/>
            <a:ext cx="237626" cy="1440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A809362-5801-4719-AF1A-09761095A49F}"/>
              </a:ext>
            </a:extLst>
          </p:cNvPr>
          <p:cNvSpPr/>
          <p:nvPr/>
        </p:nvSpPr>
        <p:spPr>
          <a:xfrm>
            <a:off x="8150798" y="2799702"/>
            <a:ext cx="237626" cy="14401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737F6A3-2D6B-493E-9420-5D19A78B4E77}"/>
              </a:ext>
            </a:extLst>
          </p:cNvPr>
          <p:cNvSpPr/>
          <p:nvPr/>
        </p:nvSpPr>
        <p:spPr>
          <a:xfrm>
            <a:off x="8150798" y="3032179"/>
            <a:ext cx="237626" cy="14401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B94EE08-5475-40F4-AF52-92F8AAE08B34}"/>
              </a:ext>
            </a:extLst>
          </p:cNvPr>
          <p:cNvSpPr txBox="1"/>
          <p:nvPr/>
        </p:nvSpPr>
        <p:spPr>
          <a:xfrm>
            <a:off x="8388424" y="2021087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Silent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C94670-D838-4E9E-A199-94B1468CC6A2}"/>
              </a:ext>
            </a:extLst>
          </p:cNvPr>
          <p:cNvSpPr/>
          <p:nvPr/>
        </p:nvSpPr>
        <p:spPr>
          <a:xfrm>
            <a:off x="8150798" y="2105177"/>
            <a:ext cx="23762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346C31-AD69-4CEE-A402-2E704A071222}"/>
              </a:ext>
            </a:extLst>
          </p:cNvPr>
          <p:cNvSpPr txBox="1"/>
          <p:nvPr/>
        </p:nvSpPr>
        <p:spPr>
          <a:xfrm>
            <a:off x="8388424" y="226957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&lt;1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709907E-2E42-4C9A-8E95-C67A9F642C8E}"/>
              </a:ext>
            </a:extLst>
          </p:cNvPr>
          <p:cNvSpPr txBox="1"/>
          <p:nvPr/>
        </p:nvSpPr>
        <p:spPr>
          <a:xfrm>
            <a:off x="8388424" y="2499496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 to &lt;2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1E72F19-9C39-4F3B-A099-ABEAC5A27EBF}"/>
              </a:ext>
            </a:extLst>
          </p:cNvPr>
          <p:cNvSpPr txBox="1"/>
          <p:nvPr/>
        </p:nvSpPr>
        <p:spPr>
          <a:xfrm>
            <a:off x="8390753" y="2726456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 to &lt;3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082B530-EABE-4151-963C-14D050B83665}"/>
              </a:ext>
            </a:extLst>
          </p:cNvPr>
          <p:cNvSpPr txBox="1"/>
          <p:nvPr/>
        </p:nvSpPr>
        <p:spPr>
          <a:xfrm>
            <a:off x="8388424" y="2969353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≥3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7C65D2B-0EE5-4B48-B6F7-D97B353AFB14}"/>
              </a:ext>
            </a:extLst>
          </p:cNvPr>
          <p:cNvSpPr txBox="1"/>
          <p:nvPr/>
        </p:nvSpPr>
        <p:spPr>
          <a:xfrm>
            <a:off x="8126144" y="170913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Legend</a:t>
            </a:r>
          </a:p>
        </p:txBody>
      </p:sp>
      <p:sp>
        <p:nvSpPr>
          <p:cNvPr id="33" name="TextBox 15">
            <a:extLst>
              <a:ext uri="{FF2B5EF4-FFF2-40B4-BE49-F238E27FC236}">
                <a16:creationId xmlns:a16="http://schemas.microsoft.com/office/drawing/2014/main" id="{8CE650FA-7129-492D-B17E-5D84F24A39E9}"/>
              </a:ext>
            </a:extLst>
          </p:cNvPr>
          <p:cNvSpPr txBox="1"/>
          <p:nvPr/>
        </p:nvSpPr>
        <p:spPr>
          <a:xfrm>
            <a:off x="2987824" y="864963"/>
            <a:ext cx="2514406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Avg: ___ 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Box 15">
            <a:extLst>
              <a:ext uri="{FF2B5EF4-FFF2-40B4-BE49-F238E27FC236}">
                <a16:creationId xmlns:a16="http://schemas.microsoft.com/office/drawing/2014/main" id="{98358A7E-F169-4FF4-88B8-B62C61FEBF2B}"/>
              </a:ext>
            </a:extLst>
          </p:cNvPr>
          <p:cNvSpPr txBox="1"/>
          <p:nvPr/>
        </p:nvSpPr>
        <p:spPr>
          <a:xfrm>
            <a:off x="5730002" y="875286"/>
            <a:ext cx="2514406" cy="368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</a:pPr>
            <a:r>
              <a:rPr lang="en-US" sz="1800" b="1" kern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Avg: ___ </a:t>
            </a: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5E0377D-5191-4B6D-A0C0-6245AEFB255C}"/>
              </a:ext>
            </a:extLst>
          </p:cNvPr>
          <p:cNvSpPr txBox="1"/>
          <p:nvPr/>
        </p:nvSpPr>
        <p:spPr>
          <a:xfrm rot="16200000">
            <a:off x="-535460" y="2014229"/>
            <a:ext cx="1572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NP-AFP Rate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29D2645-138A-4303-B110-4C94B17D5C2B}"/>
              </a:ext>
            </a:extLst>
          </p:cNvPr>
          <p:cNvSpPr txBox="1"/>
          <p:nvPr/>
        </p:nvSpPr>
        <p:spPr>
          <a:xfrm rot="16200000">
            <a:off x="-792762" y="4867218"/>
            <a:ext cx="2093063" cy="368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</a:pPr>
            <a:r>
              <a:rPr lang="en-US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Stool Adequacy %</a:t>
            </a:r>
          </a:p>
        </p:txBody>
      </p:sp>
    </p:spTree>
    <p:extLst>
      <p:ext uri="{BB962C8B-B14F-4D97-AF65-F5344CB8AC3E}">
        <p14:creationId xmlns:p14="http://schemas.microsoft.com/office/powerpoint/2010/main" val="2662811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Surveillance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15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659D12-4ACA-48D0-B063-8863206D25AC}"/>
              </a:ext>
            </a:extLst>
          </p:cNvPr>
          <p:cNvSpPr/>
          <p:nvPr/>
        </p:nvSpPr>
        <p:spPr>
          <a:xfrm>
            <a:off x="317569" y="1024227"/>
            <a:ext cx="8369231" cy="23040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Monthly environmental chart for at least last 12 months by collection site and by province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35648E-6D7C-48D9-91D6-6D2A5A2D6110}"/>
              </a:ext>
            </a:extLst>
          </p:cNvPr>
          <p:cNvSpPr/>
          <p:nvPr/>
        </p:nvSpPr>
        <p:spPr>
          <a:xfrm>
            <a:off x="317567" y="3429000"/>
            <a:ext cx="8369231" cy="271539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 of surveillance sites in each country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 labels of site names, country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Optional – indicate sites with enterovirus detection ≥50% in the past 6 months</a:t>
            </a:r>
          </a:p>
        </p:txBody>
      </p:sp>
    </p:spTree>
    <p:extLst>
      <p:ext uri="{BB962C8B-B14F-4D97-AF65-F5344CB8AC3E}">
        <p14:creationId xmlns:p14="http://schemas.microsoft.com/office/powerpoint/2010/main" val="530818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D96F-BF10-46AC-9F9D-3C29B853B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Pending results of AFP cases and ES in the lab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5CCCB-5A82-4A69-927A-914DD148A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effectLst/>
                <a:latin typeface="Segoe UI" panose="020B0502040204020203" pitchFamily="34" charset="0"/>
              </a:rPr>
              <a:t>For AFP cases, indicate the dates of onset for cases not yet tested.</a:t>
            </a:r>
          </a:p>
          <a:p>
            <a:endParaRPr lang="en-US" sz="1800" dirty="0">
              <a:latin typeface="Segoe UI" panose="020B0502040204020203" pitchFamily="34" charset="0"/>
            </a:endParaRPr>
          </a:p>
          <a:p>
            <a:r>
              <a:rPr lang="en-US" sz="1800" dirty="0">
                <a:effectLst/>
                <a:latin typeface="Segoe UI" panose="020B0502040204020203" pitchFamily="34" charset="0"/>
              </a:rPr>
              <a:t>For ES, include the date of collection for samples not yet tested.</a:t>
            </a:r>
          </a:p>
          <a:p>
            <a:endParaRPr lang="en-US" sz="1800" dirty="0">
              <a:latin typeface="Segoe UI" panose="020B0502040204020203" pitchFamily="34" charset="0"/>
            </a:endParaRPr>
          </a:p>
          <a:p>
            <a:r>
              <a:rPr lang="en-US" sz="1800" dirty="0">
                <a:effectLst/>
                <a:latin typeface="Segoe UI" panose="020B0502040204020203" pitchFamily="34" charset="0"/>
              </a:rPr>
              <a:t>A table or map with the locations of pending results</a:t>
            </a:r>
            <a:endParaRPr lang="en-US" sz="1800" dirty="0">
              <a:effectLst/>
              <a:latin typeface="Arial" panose="020B0604020202020204" pitchFamily="34" charset="0"/>
            </a:endParaRPr>
          </a:p>
          <a:p>
            <a:endParaRPr lang="en-US" sz="1800" dirty="0">
              <a:effectLst/>
              <a:latin typeface="Arial" panose="020B0604020202020204" pitchFamily="34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B203E-7F1B-492C-B674-8B04165DD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732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4C347-DE42-4379-9B91-1B20D4242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11430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Coordination of surveillance activities in between countries – cross notification of AFP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AA7B7-79DB-49D7-ADAC-664165536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FBC016-5826-4488-AFD4-FFF333819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013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46208-0138-4062-A49B-D43272303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Conclusion/Inference on Surveillance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CE28A-2370-4482-BA1B-82259BFB6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401A6C-3D40-4D1D-B3BB-1E18D4665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0465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700187"/>
          </a:xfrm>
        </p:spPr>
        <p:txBody>
          <a:bodyPr>
            <a:no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 regional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/regional risk (if applicable)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2883"/>
            <a:ext cx="8229600" cy="5433467"/>
          </a:xfrm>
        </p:spPr>
        <p:txBody>
          <a:bodyPr>
            <a:normAutofit/>
          </a:bodyPr>
          <a:lstStyle/>
          <a:p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785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1124744"/>
          </a:xfrm>
        </p:spPr>
        <p:txBody>
          <a:bodyPr>
            <a:noAutofit/>
          </a:bodyPr>
          <a:lstStyle/>
          <a:p>
            <a:b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Landscape of decision makers </a:t>
            </a:r>
            <a:b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health sector priorities</a:t>
            </a:r>
            <a:b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[To be completed by GPEI partners with country-level colleagues prior to engaging with country. The information should be updated as it becomes available]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56" y="1556792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are the people within the MoH and/or government who will decide how and when the country responds to an outbreak? </a:t>
            </a:r>
          </a:p>
          <a:p>
            <a:pPr lvl="1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there national and subnational decision makers?</a:t>
            </a:r>
          </a:p>
          <a:p>
            <a:pPr lvl="1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there both political and technical decision makers? </a:t>
            </a:r>
          </a:p>
          <a:p>
            <a:pPr lvl="1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the decision makers been engaged in/briefed on the surveillance and modelling thus far?</a:t>
            </a:r>
          </a:p>
          <a:p>
            <a:pPr lvl="2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so, how have they reacted to  and /or engaged with the information and/or process?</a:t>
            </a:r>
          </a:p>
          <a:p>
            <a:pPr lvl="2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they provided a sense of how likely they are to move quickly to address the outbreak with a quality campaign. </a:t>
            </a:r>
          </a:p>
          <a:p>
            <a:pPr lvl="2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they are reluctant to move forward – have they articulated the reasons why?  </a:t>
            </a:r>
            <a:endParaRPr lang="en-GB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are the potential messengers to engage that are trusted by key decision makers? </a:t>
            </a:r>
          </a:p>
          <a:p>
            <a:pPr lvl="1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GPEI partners have colleagues already engaged with and trusted by decision makers who can be engaged?</a:t>
            </a:r>
          </a:p>
          <a:p>
            <a:pPr lvl="1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there donors, allies, CSOs, or other parties that can be engaged early on to communicate with decision makers?</a:t>
            </a:r>
          </a:p>
          <a:p>
            <a:pPr marL="0" indent="0">
              <a:buNone/>
            </a:pPr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there demonstrated political will for immunization and polio eradication? </a:t>
            </a:r>
          </a:p>
          <a:p>
            <a:pPr lvl="1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potential competing priorities such as conflict, malnutrition, drought, outbreaks of other diseases? </a:t>
            </a:r>
          </a:p>
          <a:p>
            <a:pPr lvl="1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trend in immunization rates nationally and in the regions/districts of the outbreak? Has the country launched initiatives to increase immunization? Are they making vaccine co-pays on time.</a:t>
            </a:r>
          </a:p>
          <a:p>
            <a:pPr lvl="1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outbreaks in areas where there are marginalized populations?</a:t>
            </a:r>
          </a:p>
          <a:p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166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6F05D-D735-4ABA-80B5-DD0463CA5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74825"/>
            <a:ext cx="9144000" cy="604513"/>
          </a:xfrm>
          <a:solidFill>
            <a:schemeClr val="bg1"/>
          </a:solidFill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en-US" sz="3000" dirty="0"/>
              <a:t>Rationale for multi country WPV1 outbreak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B5DE6-9F21-40E8-94F6-6D4E0F571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921" y="1622224"/>
            <a:ext cx="7730159" cy="3995870"/>
          </a:xfrm>
        </p:spPr>
        <p:txBody>
          <a:bodyPr>
            <a:normAutofit/>
          </a:bodyPr>
          <a:lstStyle/>
          <a:p>
            <a:pPr>
              <a:spcBef>
                <a:spcPts val="450"/>
              </a:spcBef>
            </a:pPr>
            <a:r>
              <a:rPr lang="en-US" sz="2400" b="1" dirty="0"/>
              <a:t>Epidemiology</a:t>
            </a:r>
          </a:p>
          <a:p>
            <a:pPr>
              <a:spcBef>
                <a:spcPts val="450"/>
              </a:spcBef>
            </a:pPr>
            <a:r>
              <a:rPr lang="en-US" sz="2400" b="1" dirty="0">
                <a:latin typeface="Candara" panose="020E0502030303020204" pitchFamily="34" charset="0"/>
              </a:rPr>
              <a:t>Surveillance risk</a:t>
            </a:r>
          </a:p>
          <a:p>
            <a:pPr>
              <a:spcBef>
                <a:spcPts val="450"/>
              </a:spcBef>
            </a:pPr>
            <a:r>
              <a:rPr lang="en-US" sz="2400" b="1" dirty="0"/>
              <a:t>Immunity profile</a:t>
            </a:r>
          </a:p>
          <a:p>
            <a:pPr>
              <a:spcBef>
                <a:spcPts val="450"/>
              </a:spcBef>
            </a:pPr>
            <a:r>
              <a:rPr lang="en-US" sz="2400" b="1" dirty="0"/>
              <a:t>Population movement</a:t>
            </a:r>
          </a:p>
          <a:p>
            <a:pPr marL="0" indent="0">
              <a:spcBef>
                <a:spcPts val="450"/>
              </a:spcBef>
              <a:buNone/>
            </a:pPr>
            <a:endParaRPr lang="en-US" sz="24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614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AD79D-78E3-45FD-9342-1551868C7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Modeling Proposed Scope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C9129-D49B-4BD0-BD53-D5CA98649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21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E4386B-086A-4DE0-9C2A-4B14A9610753}"/>
              </a:ext>
            </a:extLst>
          </p:cNvPr>
          <p:cNvSpPr txBox="1"/>
          <p:nvPr/>
        </p:nvSpPr>
        <p:spPr>
          <a:xfrm>
            <a:off x="457200" y="1333891"/>
            <a:ext cx="822960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 space for Notes/Caveats/Interpretation of model output</a:t>
            </a:r>
          </a:p>
          <a:p>
            <a:pPr marL="0" indent="0">
              <a:buNone/>
            </a:pP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Provided by modelling team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075C99-68A4-45EB-B420-A30E61B7309A}"/>
              </a:ext>
            </a:extLst>
          </p:cNvPr>
          <p:cNvSpPr txBox="1"/>
          <p:nvPr/>
        </p:nvSpPr>
        <p:spPr>
          <a:xfrm>
            <a:off x="4356956" y="2462148"/>
            <a:ext cx="4392488" cy="4247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 of Suggested Scope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Provided by modelling team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endParaRPr lang="en-GB" sz="1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08D28C-6A05-413A-B6BD-26DD13996081}"/>
              </a:ext>
            </a:extLst>
          </p:cNvPr>
          <p:cNvSpPr txBox="1"/>
          <p:nvPr/>
        </p:nvSpPr>
        <p:spPr>
          <a:xfrm>
            <a:off x="457200" y="2462148"/>
            <a:ext cx="3718522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 of Immunity + detections</a:t>
            </a:r>
          </a:p>
          <a:p>
            <a:pPr marL="0" indent="0">
              <a:buNone/>
            </a:pP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Provided by modelling team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1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6459A0-95AA-4839-B776-F240A1E94FE0}"/>
              </a:ext>
            </a:extLst>
          </p:cNvPr>
          <p:cNvSpPr txBox="1"/>
          <p:nvPr/>
        </p:nvSpPr>
        <p:spPr>
          <a:xfrm>
            <a:off x="457200" y="4675614"/>
            <a:ext cx="3718522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 of Relative Risk</a:t>
            </a:r>
          </a:p>
          <a:p>
            <a:pPr marL="0" indent="0">
              <a:buNone/>
            </a:pP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Provided by modelling team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1563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course of action (1)</a:t>
            </a:r>
            <a:br>
              <a:rPr lang="en-GB" dirty="0"/>
            </a:b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[To be completed by Regional Office and Country Office once information is available]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Field investigation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 investigation:</a:t>
            </a:r>
          </a:p>
          <a:p>
            <a:pPr marL="457200" lvl="1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case investigation &amp; case finding:</a:t>
            </a:r>
          </a:p>
          <a:p>
            <a:pPr marL="457200" lvl="1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Enhance ongoing surveillance measures (AFP, environmental):</a:t>
            </a:r>
          </a:p>
          <a:p>
            <a:pPr marL="0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Enhance /catch-up routine immunization (including </a:t>
            </a:r>
            <a:r>
              <a:rPr lang="en-GB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bOPV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IPV):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50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course of action (2)</a:t>
            </a:r>
            <a:b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[To be completed by Regional Office and Country Office once information is available]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Plans for vaccine response :</a:t>
            </a:r>
          </a:p>
          <a:p>
            <a:pPr lvl="1"/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OPV2 requested:  </a:t>
            </a:r>
            <a:r>
              <a:rPr lang="en-GB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[YES/NO] 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this time </a:t>
            </a:r>
          </a:p>
          <a:p>
            <a:pPr lvl="2"/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Rationale (briefly)</a:t>
            </a:r>
          </a:p>
          <a:p>
            <a:pPr lvl="2"/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Target population, geographic area, age group</a:t>
            </a:r>
          </a:p>
          <a:p>
            <a:pPr lvl="2"/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Doses requested for each round</a:t>
            </a:r>
          </a:p>
          <a:p>
            <a:pPr lvl="2"/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dates SIA 1/2/3 (note, only 2 rounds indicated for nOPV2 responses)</a:t>
            </a:r>
            <a:endParaRPr lang="en-GB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OPV requested (mOPV2, nOPV2, </a:t>
            </a:r>
            <a:r>
              <a:rPr lang="en-GB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tOPV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bOPV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justification of the choice </a:t>
            </a:r>
          </a:p>
          <a:p>
            <a:pPr marL="457200" lvl="1" indent="0">
              <a:buNone/>
            </a:pP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Plans to inform neighbouring countries : 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who, when, how, by whom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endParaRPr lang="en-GB" b="1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79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OPV2 response (option 1)</a:t>
            </a:r>
            <a:b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Country/Region preference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24</a:t>
            </a:fld>
            <a:endParaRPr lang="en-GB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B4B79880-1620-4C9F-AFE4-30E6B83F29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091879"/>
              </p:ext>
            </p:extLst>
          </p:nvPr>
        </p:nvGraphicFramePr>
        <p:xfrm>
          <a:off x="344718" y="1628800"/>
          <a:ext cx="4875353" cy="3827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8360">
                  <a:extLst>
                    <a:ext uri="{9D8B030D-6E8A-4147-A177-3AD203B41FA5}">
                      <a16:colId xmlns:a16="http://schemas.microsoft.com/office/drawing/2014/main" val="400356220"/>
                    </a:ext>
                  </a:extLst>
                </a:gridCol>
                <a:gridCol w="1198360">
                  <a:extLst>
                    <a:ext uri="{9D8B030D-6E8A-4147-A177-3AD203B41FA5}">
                      <a16:colId xmlns:a16="http://schemas.microsoft.com/office/drawing/2014/main" val="3753144836"/>
                    </a:ext>
                  </a:extLst>
                </a:gridCol>
                <a:gridCol w="1095683">
                  <a:extLst>
                    <a:ext uri="{9D8B030D-6E8A-4147-A177-3AD203B41FA5}">
                      <a16:colId xmlns:a16="http://schemas.microsoft.com/office/drawing/2014/main" val="3088125822"/>
                    </a:ext>
                  </a:extLst>
                </a:gridCol>
                <a:gridCol w="1382950">
                  <a:extLst>
                    <a:ext uri="{9D8B030D-6E8A-4147-A177-3AD203B41FA5}">
                      <a16:colId xmlns:a16="http://schemas.microsoft.com/office/drawing/2014/main" val="2814205059"/>
                    </a:ext>
                  </a:extLst>
                </a:gridCol>
              </a:tblGrid>
              <a:tr h="114655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U5 Population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375986"/>
                  </a:ext>
                </a:extLst>
              </a:tr>
              <a:tr h="67031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a,b,c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1,2,3,4,…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881357"/>
                  </a:ext>
                </a:extLst>
              </a:tr>
              <a:tr h="67031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a,b,c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1,2,3,4,…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172323"/>
                  </a:ext>
                </a:extLst>
              </a:tr>
              <a:tr h="67031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589838"/>
                  </a:ext>
                </a:extLst>
              </a:tr>
              <a:tr h="6703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6378000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54C9881-CB2F-40AC-892F-F6195D865929}"/>
              </a:ext>
            </a:extLst>
          </p:cNvPr>
          <p:cNvSpPr/>
          <p:nvPr/>
        </p:nvSpPr>
        <p:spPr>
          <a:xfrm>
            <a:off x="5508104" y="1933078"/>
            <a:ext cx="3479894" cy="3523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 of response scope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8D8C00-E2FF-48E7-9A51-47915D9E9DAE}"/>
              </a:ext>
            </a:extLst>
          </p:cNvPr>
          <p:cNvSpPr txBox="1"/>
          <p:nvPr/>
        </p:nvSpPr>
        <p:spPr>
          <a:xfrm>
            <a:off x="251520" y="5589240"/>
            <a:ext cx="468981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doses requested: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_______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Wastage factor used: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 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1.25 for nOPV2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available vaccine in the country?</a:t>
            </a:r>
          </a:p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 of population data: _______</a:t>
            </a: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19986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OPV2 response (option 2)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25</a:t>
            </a:fld>
            <a:endParaRPr lang="en-GB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B4B79880-1620-4C9F-AFE4-30E6B83F2987}"/>
              </a:ext>
            </a:extLst>
          </p:cNvPr>
          <p:cNvGraphicFramePr>
            <a:graphicFrameLocks noGrp="1"/>
          </p:cNvGraphicFramePr>
          <p:nvPr/>
        </p:nvGraphicFramePr>
        <p:xfrm>
          <a:off x="344718" y="1628800"/>
          <a:ext cx="4875353" cy="3827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8360">
                  <a:extLst>
                    <a:ext uri="{9D8B030D-6E8A-4147-A177-3AD203B41FA5}">
                      <a16:colId xmlns:a16="http://schemas.microsoft.com/office/drawing/2014/main" val="400356220"/>
                    </a:ext>
                  </a:extLst>
                </a:gridCol>
                <a:gridCol w="1198360">
                  <a:extLst>
                    <a:ext uri="{9D8B030D-6E8A-4147-A177-3AD203B41FA5}">
                      <a16:colId xmlns:a16="http://schemas.microsoft.com/office/drawing/2014/main" val="3753144836"/>
                    </a:ext>
                  </a:extLst>
                </a:gridCol>
                <a:gridCol w="1095683">
                  <a:extLst>
                    <a:ext uri="{9D8B030D-6E8A-4147-A177-3AD203B41FA5}">
                      <a16:colId xmlns:a16="http://schemas.microsoft.com/office/drawing/2014/main" val="3088125822"/>
                    </a:ext>
                  </a:extLst>
                </a:gridCol>
                <a:gridCol w="1382950">
                  <a:extLst>
                    <a:ext uri="{9D8B030D-6E8A-4147-A177-3AD203B41FA5}">
                      <a16:colId xmlns:a16="http://schemas.microsoft.com/office/drawing/2014/main" val="2814205059"/>
                    </a:ext>
                  </a:extLst>
                </a:gridCol>
              </a:tblGrid>
              <a:tr h="114655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U5 Population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375986"/>
                  </a:ext>
                </a:extLst>
              </a:tr>
              <a:tr h="67031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a,b,c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1,2,3,4,…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881357"/>
                  </a:ext>
                </a:extLst>
              </a:tr>
              <a:tr h="67031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a,b,c</a:t>
                      </a: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1,2,3,4,…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172323"/>
                  </a:ext>
                </a:extLst>
              </a:tr>
              <a:tr h="670314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589838"/>
                  </a:ext>
                </a:extLst>
              </a:tr>
              <a:tr h="6703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6378000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54C9881-CB2F-40AC-892F-F6195D865929}"/>
              </a:ext>
            </a:extLst>
          </p:cNvPr>
          <p:cNvSpPr/>
          <p:nvPr/>
        </p:nvSpPr>
        <p:spPr>
          <a:xfrm>
            <a:off x="5508104" y="1933078"/>
            <a:ext cx="3479894" cy="35235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 of response scope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8D8C00-E2FF-48E7-9A51-47915D9E9DAE}"/>
              </a:ext>
            </a:extLst>
          </p:cNvPr>
          <p:cNvSpPr txBox="1"/>
          <p:nvPr/>
        </p:nvSpPr>
        <p:spPr>
          <a:xfrm>
            <a:off x="251520" y="5589240"/>
            <a:ext cx="468981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doses requested: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_______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Wastage factor used: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 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1.25 for nOPV2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available vaccine in the country?</a:t>
            </a:r>
          </a:p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 of population data: _______</a:t>
            </a: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24460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D65B22-20BF-4863-B2B2-3F7D78DB6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26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41BCE0-CA1E-414D-BD02-F565D0331208}"/>
              </a:ext>
            </a:extLst>
          </p:cNvPr>
          <p:cNvSpPr/>
          <p:nvPr/>
        </p:nvSpPr>
        <p:spPr>
          <a:xfrm>
            <a:off x="4716016" y="1102475"/>
            <a:ext cx="4199974" cy="52538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 of multi-country response</a:t>
            </a:r>
          </a:p>
          <a:p>
            <a:pPr algn="ctr"/>
            <a:endParaRPr lang="en-US" sz="2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 2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C10539-06EE-41C4-BEE6-8ED84E50B7DA}"/>
              </a:ext>
            </a:extLst>
          </p:cNvPr>
          <p:cNvSpPr/>
          <p:nvPr/>
        </p:nvSpPr>
        <p:spPr>
          <a:xfrm>
            <a:off x="609600" y="1102475"/>
            <a:ext cx="3674368" cy="52538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 of multi-country response</a:t>
            </a:r>
          </a:p>
          <a:p>
            <a:pPr algn="ctr"/>
            <a:endParaRPr lang="en-US" sz="2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 1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0965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9B3D5-D45D-44A3-9968-6E4C2BCB7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Vaccine Needed and Proposed Dates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0313259-03E4-4835-BBA5-7F386C6C59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254374"/>
              </p:ext>
            </p:extLst>
          </p:nvPr>
        </p:nvGraphicFramePr>
        <p:xfrm>
          <a:off x="457200" y="1600201"/>
          <a:ext cx="8003232" cy="3845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872">
                  <a:extLst>
                    <a:ext uri="{9D8B030D-6E8A-4147-A177-3AD203B41FA5}">
                      <a16:colId xmlns:a16="http://schemas.microsoft.com/office/drawing/2014/main" val="2554758115"/>
                    </a:ext>
                  </a:extLst>
                </a:gridCol>
                <a:gridCol w="1333872">
                  <a:extLst>
                    <a:ext uri="{9D8B030D-6E8A-4147-A177-3AD203B41FA5}">
                      <a16:colId xmlns:a16="http://schemas.microsoft.com/office/drawing/2014/main" val="452202661"/>
                    </a:ext>
                  </a:extLst>
                </a:gridCol>
                <a:gridCol w="1333872">
                  <a:extLst>
                    <a:ext uri="{9D8B030D-6E8A-4147-A177-3AD203B41FA5}">
                      <a16:colId xmlns:a16="http://schemas.microsoft.com/office/drawing/2014/main" val="1488001100"/>
                    </a:ext>
                  </a:extLst>
                </a:gridCol>
                <a:gridCol w="1333872">
                  <a:extLst>
                    <a:ext uri="{9D8B030D-6E8A-4147-A177-3AD203B41FA5}">
                      <a16:colId xmlns:a16="http://schemas.microsoft.com/office/drawing/2014/main" val="3355791184"/>
                    </a:ext>
                  </a:extLst>
                </a:gridCol>
                <a:gridCol w="1333872">
                  <a:extLst>
                    <a:ext uri="{9D8B030D-6E8A-4147-A177-3AD203B41FA5}">
                      <a16:colId xmlns:a16="http://schemas.microsoft.com/office/drawing/2014/main" val="1786722439"/>
                    </a:ext>
                  </a:extLst>
                </a:gridCol>
                <a:gridCol w="1333872">
                  <a:extLst>
                    <a:ext uri="{9D8B030D-6E8A-4147-A177-3AD203B41FA5}">
                      <a16:colId xmlns:a16="http://schemas.microsoft.com/office/drawing/2014/main" val="3673554593"/>
                    </a:ext>
                  </a:extLst>
                </a:gridCol>
              </a:tblGrid>
              <a:tr h="1882037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U5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doses for 1 round (including wastage factor of XXX)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doses for Round 1&amp;2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Proposed dates for implementation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166752"/>
                  </a:ext>
                </a:extLst>
              </a:tr>
              <a:tr h="610391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Country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R1:</a:t>
                      </a:r>
                    </a:p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R2: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657983"/>
                  </a:ext>
                </a:extLst>
              </a:tr>
              <a:tr h="791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Country X</a:t>
                      </a:r>
                    </a:p>
                    <a:p>
                      <a:endParaRPr lang="en-US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R1:</a:t>
                      </a:r>
                    </a:p>
                    <a:p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R2: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738419"/>
                  </a:ext>
                </a:extLst>
              </a:tr>
              <a:tr h="5606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  <a:p>
                      <a:pPr algn="ctr"/>
                      <a:endParaRPr lang="en-US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53479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9DE7D-6FF1-46E5-8514-FFABB89B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93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F2D50-F026-4637-AAF9-0A91D8AD9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Synchronization of multi-country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9B45A-7DFB-43CF-8773-6BB2C6B1D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9D7D5B-065A-46D6-8E01-A63D9DF2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1673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Discussion, Conclusion and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52565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 risk</a:t>
            </a:r>
          </a:p>
          <a:p>
            <a:pPr lvl="1"/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Virological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risk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Contextual risk of further </a:t>
            </a:r>
          </a:p>
          <a:p>
            <a:pPr marL="457200" lvl="1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transmission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for international spread</a:t>
            </a:r>
          </a:p>
          <a:p>
            <a:pPr marL="457200" lvl="1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 need for OPV and evaluate vaccine request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[if applicable]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vaccine (mOPV2, nOPV2,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tOPV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bOPV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doses/rounds/extent/age</a:t>
            </a:r>
          </a:p>
          <a:p>
            <a:pPr marL="457200" lvl="1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recommendation to WHO DG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[if applicable]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recommendations to the country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Outbreak grade- if available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 to UNICEF SD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29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907565" y="1844824"/>
            <a:ext cx="3291269" cy="127002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 instructions: </a:t>
            </a:r>
          </a:p>
          <a:p>
            <a:pPr algn="ctr">
              <a:lnSpc>
                <a:spcPts val="1800"/>
              </a:lnSpc>
            </a:pP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ts val="1800"/>
              </a:lnSpc>
              <a:buFont typeface="Wingdings"/>
              <a:buChar char="à"/>
            </a:pP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Risk Potential: </a:t>
            </a:r>
          </a:p>
          <a:p>
            <a:pPr algn="ctr">
              <a:lnSpc>
                <a:spcPts val="1800"/>
              </a:lnSpc>
            </a:pP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“</a:t>
            </a:r>
            <a:r>
              <a:rPr lang="en-GB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Low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/ </a:t>
            </a:r>
            <a:r>
              <a:rPr lang="en-GB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Medium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/ </a:t>
            </a: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High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”</a:t>
            </a:r>
          </a:p>
          <a:p>
            <a:pPr algn="ctr">
              <a:lnSpc>
                <a:spcPts val="1800"/>
              </a:lnSpc>
            </a:pPr>
            <a:endParaRPr lang="en-GB" sz="2400" b="1" dirty="0"/>
          </a:p>
        </p:txBody>
      </p:sp>
      <p:sp>
        <p:nvSpPr>
          <p:cNvPr id="5" name="Right Brace 4"/>
          <p:cNvSpPr/>
          <p:nvPr/>
        </p:nvSpPr>
        <p:spPr>
          <a:xfrm>
            <a:off x="4355976" y="1687750"/>
            <a:ext cx="216024" cy="1584176"/>
          </a:xfrm>
          <a:prstGeom prst="righ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357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6E878-5F01-4FE3-AD24-A7C4A0068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6497" y="866517"/>
            <a:ext cx="9144000" cy="447445"/>
          </a:xfrm>
          <a:solidFill>
            <a:schemeClr val="bg1"/>
          </a:solidFill>
        </p:spPr>
        <p:txBody>
          <a:bodyPr vert="horz" lIns="68580" tIns="34290" rIns="68580" bIns="34290" rtlCol="0" anchor="ctr">
            <a:normAutofit fontScale="90000"/>
          </a:bodyPr>
          <a:lstStyle/>
          <a:p>
            <a:pPr algn="ctr"/>
            <a:r>
              <a:rPr lang="en-GB" sz="3000" b="1" dirty="0"/>
              <a:t>Details of Isolates</a:t>
            </a:r>
            <a:endParaRPr lang="en-US" sz="30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B1E2AB-A073-42FB-BAD3-8D554BDD4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574465"/>
              </p:ext>
            </p:extLst>
          </p:nvPr>
        </p:nvGraphicFramePr>
        <p:xfrm>
          <a:off x="89453" y="1364148"/>
          <a:ext cx="9018049" cy="188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3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3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3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36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36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758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 err="1">
                          <a:effectLst/>
                        </a:rPr>
                        <a:t>Epid</a:t>
                      </a:r>
                      <a:r>
                        <a:rPr lang="en-US" sz="1100" u="none" strike="noStrike" dirty="0">
                          <a:effectLst/>
                        </a:rPr>
                        <a:t> Number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Country/Province/District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Source (AFP/ES)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Date of onset (AFP)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1100" u="none" strike="noStrike">
                          <a:effectLst/>
                        </a:rPr>
                        <a:t>Date of sample collection( ES)</a:t>
                      </a:r>
                      <a:endParaRPr lang="en-CA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1100" u="none" strike="noStrike" dirty="0">
                          <a:effectLst/>
                        </a:rPr>
                        <a:t>Type of virus (</a:t>
                      </a:r>
                      <a:r>
                        <a:rPr lang="en-CA" sz="1100" u="none" strike="noStrike" dirty="0" err="1">
                          <a:effectLst/>
                        </a:rPr>
                        <a:t>cVDPV</a:t>
                      </a:r>
                      <a:r>
                        <a:rPr lang="en-CA" sz="1100" u="none" strike="noStrike" dirty="0">
                          <a:effectLst/>
                        </a:rPr>
                        <a:t> or WPV)</a:t>
                      </a:r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 err="1">
                          <a:effectLst/>
                        </a:rPr>
                        <a:t>Nt</a:t>
                      </a:r>
                      <a:r>
                        <a:rPr lang="en-US" sz="1100" u="none" strike="noStrike" dirty="0">
                          <a:effectLst/>
                        </a:rPr>
                        <a:t> changes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CA" sz="1100" u="none" strike="noStrike" dirty="0">
                          <a:effectLst/>
                        </a:rPr>
                        <a:t>Emergence Group  </a:t>
                      </a:r>
                      <a:endParaRPr lang="en-CA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241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9C0006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241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9C0006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241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9C0006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241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9C0006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241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9C0006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847" marR="4847" marT="4847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Rectangle 26">
            <a:extLst>
              <a:ext uri="{FF2B5EF4-FFF2-40B4-BE49-F238E27FC236}">
                <a16:creationId xmlns:a16="http://schemas.microsoft.com/office/drawing/2014/main" id="{6B6C14A0-C2C8-4D02-BA25-2333170BC18F}"/>
              </a:ext>
            </a:extLst>
          </p:cNvPr>
          <p:cNvSpPr/>
          <p:nvPr/>
        </p:nvSpPr>
        <p:spPr>
          <a:xfrm>
            <a:off x="251520" y="3717031"/>
            <a:ext cx="8640960" cy="286042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 curve showing isolate by time and type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9867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876" y="2708920"/>
            <a:ext cx="7772400" cy="1470025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Appendix/Extra Slides</a:t>
            </a:r>
          </a:p>
        </p:txBody>
      </p:sp>
    </p:spTree>
    <p:extLst>
      <p:ext uri="{BB962C8B-B14F-4D97-AF65-F5344CB8AC3E}">
        <p14:creationId xmlns:p14="http://schemas.microsoft.com/office/powerpoint/2010/main" val="24495179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Country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92500" lnSpcReduction="20000"/>
          </a:bodyPr>
          <a:lstStyle/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</a:t>
            </a:r>
          </a:p>
          <a:p>
            <a:pPr lvl="1"/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&lt;15 and &lt;5 in infected Admin 1 and Admin 2</a:t>
            </a:r>
          </a:p>
          <a:p>
            <a:pPr lvl="1"/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In-country population movement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(within country – focusing on infected area)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movement of people, focus on infected area</a:t>
            </a:r>
          </a:p>
          <a:p>
            <a:pPr lvl="2"/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IDPs</a:t>
            </a:r>
          </a:p>
          <a:p>
            <a:pPr lvl="1"/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risk population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 infected areas, especially)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applicable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2"/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(e.g., refugee, IDPs, inaccessible communities)</a:t>
            </a:r>
          </a:p>
          <a:p>
            <a:pPr lvl="2"/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Reasons for considering it has “high risk”</a:t>
            </a:r>
          </a:p>
          <a:p>
            <a:pPr lvl="1"/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borders, neighbouring country(s) and population movement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applicable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Proximity of affected area to borders</a:t>
            </a:r>
          </a:p>
          <a:p>
            <a:pPr lvl="2"/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 and travel patterns</a:t>
            </a:r>
          </a:p>
          <a:p>
            <a:pPr lvl="2"/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Refugee movement</a:t>
            </a:r>
          </a:p>
          <a:p>
            <a:pPr marL="914400" lvl="2" indent="0">
              <a:buNone/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disaster, political instability, criminality/terrorism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(if applicable)</a:t>
            </a:r>
          </a:p>
          <a:p>
            <a:pPr marL="457200" lvl="1" indent="0">
              <a:buNone/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Upcoming major events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country that may affect response (e.g. elections, meetings that may involved key MOH staff) [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applicable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6005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Country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immunization service delivery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as expressed by national EPI manager or higher authority)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Immunization service system: [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strong / moderate / weak (specify)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resources for management at all level: [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adequate /inadequate /acute shortage, (specify)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resources for service delivery: [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adequate /inadequate/acute shortage (specify)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Country’s  past experience in conducting polio SIA: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Country’s past experience in conducting other immunization campaign:</a:t>
            </a:r>
          </a:p>
          <a:p>
            <a:pPr lvl="1"/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GPEI-funded Human Resources in country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applicable, use a table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Number, location/level of duty, Functions: 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Continued availability: 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till mm/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yyyy</a:t>
            </a:r>
            <a:endParaRPr lang="en-GB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GPEI HR Support needed </a:t>
            </a:r>
          </a:p>
          <a:p>
            <a:endParaRPr lang="en-GB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8940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Immunization</a:t>
            </a:r>
            <a:endParaRPr lang="en-GB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of tOPV-bOPV switch: 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-mm-YYYY]</a:t>
            </a:r>
          </a:p>
          <a:p>
            <a:pPr lvl="1"/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after cessation of OPV2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weeks/months/years elapsed between OPV2 cessation and detection of PV]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of IPV introduction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[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-mm-YYYY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nationwide? If not, where?]</a:t>
            </a:r>
          </a:p>
          <a:p>
            <a:pPr lvl="1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7104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AFP surveillance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Epidemiologic curves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(previous 3 years) [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 graph, by week of onset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level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Infected Admin 1 level</a:t>
            </a:r>
          </a:p>
          <a:p>
            <a:pPr lvl="1"/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 AFP rate and Stool adequacy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(if possible, mapping at Admin 1 level)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Calendar year / Previous 12 months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6 months</a:t>
            </a:r>
          </a:p>
          <a:p>
            <a:pPr lvl="1"/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surveillance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(if applicable)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Monthly environmental chart  for at least  last 12 months by collection site and by province</a:t>
            </a:r>
          </a:p>
          <a:p>
            <a:pPr marL="57150" indent="0">
              <a:buNone/>
            </a:pPr>
            <a:endParaRPr lang="en-GB" sz="16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400050"/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 / inferences: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4001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2CAF6-CB70-4922-B815-5A67E1D1E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74638"/>
            <a:ext cx="90010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Vaccination of migratory populations in between countries (nomads)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B6BF7-36E4-47E4-A4D0-53B396BF1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47DEC-1D0A-44F0-AF49-1E7AC0F24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0819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DA6CE-C310-4C6A-8A95-79EA08967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Vaccination of high risk populations like (IDPs, Refugees)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AE02D-18DE-4932-A284-03015697C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2C94F-A759-4E0E-889D-F87A246A5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8779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454D6-2A4A-4B5F-90E5-C5BCF628F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Vaccination at Border posts (international borders)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58717-6D16-4D8A-AC80-CE3AC5713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D92D4D-F2DC-4C53-A3EA-E12884022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612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Epidemiologic context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066304"/>
            <a:ext cx="5616624" cy="5472608"/>
          </a:xfrm>
        </p:spPr>
        <p:txBody>
          <a:bodyPr>
            <a:normAutofit lnSpcReduction="10000"/>
          </a:bodyPr>
          <a:lstStyle/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Case/sample details 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virus: 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wild / VDPV / Sabin</a:t>
            </a:r>
            <a:r>
              <a:rPr lang="en-GB" sz="2000" i="1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Virus serotype: 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1, 2, 3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[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AFP / Environment / asymptomatic person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 no: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of onset or date ES collected: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date to CO / RO: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date to WHO HQ: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Location of onset of the case /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sample collection site: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[if a person] Age and OPV dose status: </a:t>
            </a:r>
          </a:p>
          <a:p>
            <a:pPr lvl="1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Sequencing results: Nature of virus [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difference from Sabin and closest matching sequence if available/applicable] + evidence of circulation</a:t>
            </a:r>
          </a:p>
          <a:p>
            <a:pPr lvl="1">
              <a:lnSpc>
                <a:spcPct val="80000"/>
              </a:lnSpc>
            </a:pPr>
            <a:endParaRPr lang="en-GB" sz="1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4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6D15D7-9549-497E-ABDF-0B6ECD8E5845}"/>
              </a:ext>
            </a:extLst>
          </p:cNvPr>
          <p:cNvSpPr txBox="1"/>
          <p:nvPr/>
        </p:nvSpPr>
        <p:spPr>
          <a:xfrm>
            <a:off x="6283910" y="4653136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commentary on the sequencing data and interpretation </a:t>
            </a:r>
          </a:p>
        </p:txBody>
      </p:sp>
    </p:spTree>
    <p:extLst>
      <p:ext uri="{BB962C8B-B14F-4D97-AF65-F5344CB8AC3E}">
        <p14:creationId xmlns:p14="http://schemas.microsoft.com/office/powerpoint/2010/main" val="4096349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 locations of the new detections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08720"/>
            <a:ext cx="7931224" cy="5447630"/>
          </a:xfrm>
        </p:spPr>
        <p:txBody>
          <a:bodyPr>
            <a:normAutofit/>
          </a:bodyPr>
          <a:lstStyle/>
          <a:p>
            <a:pPr marL="57150" indent="0">
              <a:lnSpc>
                <a:spcPct val="80000"/>
              </a:lnSpc>
              <a:buNone/>
            </a:pP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788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2" y="0"/>
            <a:ext cx="9123288" cy="908720"/>
          </a:xfrm>
        </p:spPr>
        <p:txBody>
          <a:bodyPr>
            <a:no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Detailed polio case investigation </a:t>
            </a:r>
            <a:b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[To be completed by Regional Office and Country Office once information is available]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96" y="1196752"/>
            <a:ext cx="8229600" cy="5328592"/>
          </a:xfrm>
        </p:spPr>
        <p:txBody>
          <a:bodyPr>
            <a:normAutofit/>
          </a:bodyPr>
          <a:lstStyle/>
          <a:p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findings of field investigation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known / if applicable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Missed AFP cases found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active case search in the community and health facilities:</a:t>
            </a:r>
          </a:p>
          <a:p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OPV/IPV coverage status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assessed through rapid community survey:</a:t>
            </a:r>
          </a:p>
          <a:p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and lab testing results of 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samples taken from contacts (AFP) / community (ES):</a:t>
            </a:r>
          </a:p>
          <a:p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seeking behaviour of AFP case / missed opportunity to have reported the case earlier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(if applicable):</a:t>
            </a:r>
          </a:p>
          <a:p>
            <a:endParaRPr lang="en-GB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Travel links &amp; population movement: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Travel to other areas in-country: names of the districts</a:t>
            </a:r>
          </a:p>
          <a:p>
            <a:pPr lv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Travel to other country: name of country and district, province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359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0106"/>
          </a:xfrm>
        </p:spPr>
        <p:txBody>
          <a:bodyPr>
            <a:no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VDPV Detections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7</a:t>
            </a:fld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33CFC0-74AA-4E4C-82EE-CDB22F34DFBB}"/>
              </a:ext>
            </a:extLst>
          </p:cNvPr>
          <p:cNvSpPr/>
          <p:nvPr/>
        </p:nvSpPr>
        <p:spPr>
          <a:xfrm>
            <a:off x="750480" y="1499573"/>
            <a:ext cx="7643039" cy="43606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 of region/countries (and surrounding area if applicable)</a:t>
            </a: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 date range (past 6 months or past 12 months)</a:t>
            </a: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 locations of viruses detected from AFP cases and ES sample collection sites</a:t>
            </a: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Optional emphasis on most recent detection(s)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a draft may be provided by the modeling team- If possible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112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B0AFB-755F-4DE6-AF84-CDD45C184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340" y="342107"/>
            <a:ext cx="8795320" cy="1143000"/>
          </a:xfrm>
        </p:spPr>
        <p:txBody>
          <a:bodyPr>
            <a:noAutofit/>
          </a:bodyPr>
          <a:lstStyle/>
          <a:p>
            <a:br>
              <a:rPr lang="en-US" sz="2800" dirty="0"/>
            </a:b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Brief overview of most recent VDPV / WPV and response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D128A-5DF1-4676-AF69-DCB47276D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Areas covered during previous Outbreak or last 2-3 years in each country:</a:t>
            </a: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A97CA6-A46A-41AD-B47D-8645CDE4A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145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39DF-0441-4A58-8155-F4D1C766C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nOPV2 Preparedness Status (if applicable)</a:t>
            </a:r>
            <a:br>
              <a:rPr lang="en-GB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6D87C-F3AC-404F-A748-61C471107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1182"/>
            <a:ext cx="8229600" cy="4525963"/>
          </a:xfrm>
        </p:spPr>
        <p:txBody>
          <a:bodyPr>
            <a:normAutofit/>
          </a:bodyPr>
          <a:lstStyle/>
          <a:p>
            <a:pPr marL="0" lvl="1" indent="0">
              <a:lnSpc>
                <a:spcPct val="80000"/>
              </a:lnSpc>
              <a:buNone/>
            </a:pP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the country meet EUL requirements for nOPV2 by the Readiness Verification Team (RVT)?</a:t>
            </a:r>
          </a:p>
          <a:p>
            <a:pPr marL="3429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GB" sz="2000" b="1" dirty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yes, date Checklist approved by RVT:</a:t>
            </a:r>
          </a:p>
          <a:p>
            <a:pPr>
              <a:lnSpc>
                <a:spcPct val="80000"/>
              </a:lnSpc>
            </a:pP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no, outstanding Checklist items and timeline for submission: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GB" sz="2000" dirty="0"/>
          </a:p>
          <a:p>
            <a:pPr marL="1200150" lvl="2" indent="-28575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GB" sz="1600" dirty="0"/>
          </a:p>
          <a:p>
            <a:pPr marL="914400" lvl="2" indent="0">
              <a:lnSpc>
                <a:spcPct val="80000"/>
              </a:lnSpc>
              <a:spcBef>
                <a:spcPct val="20000"/>
              </a:spcBef>
              <a:buNone/>
            </a:pPr>
            <a:endParaRPr lang="en-GB" sz="1600" dirty="0"/>
          </a:p>
          <a:p>
            <a:pPr marL="914400" lvl="2" indent="0">
              <a:lnSpc>
                <a:spcPct val="80000"/>
              </a:lnSpc>
              <a:spcBef>
                <a:spcPct val="20000"/>
              </a:spcBef>
              <a:buNone/>
            </a:pPr>
            <a:endParaRPr lang="en-GB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1D4EA-20F1-43BC-9A80-CB4E7ED5C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90F-4F16-4BA1-8057-E901BFF92C7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477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0BECAAC3815B40BB8AA8393FC9BCAB" ma:contentTypeVersion="13" ma:contentTypeDescription="Criar um novo documento." ma:contentTypeScope="" ma:versionID="15802029e4f23c3da16c415877275203">
  <xsd:schema xmlns:xsd="http://www.w3.org/2001/XMLSchema" xmlns:xs="http://www.w3.org/2001/XMLSchema" xmlns:p="http://schemas.microsoft.com/office/2006/metadata/properties" xmlns:ns2="e1c863a2-e16f-4e9c-a400-0834992bd7b2" xmlns:ns3="38594321-dec0-4003-a966-ef40cbd098eb" targetNamespace="http://schemas.microsoft.com/office/2006/metadata/properties" ma:root="true" ma:fieldsID="6128bf03b7d0cc8ec58feead81e1ac8f" ns2:_="" ns3:_="">
    <xsd:import namespace="e1c863a2-e16f-4e9c-a400-0834992bd7b2"/>
    <xsd:import namespace="38594321-dec0-4003-a966-ef40cbd098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Feedback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c863a2-e16f-4e9c-a400-0834992bd7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Feedback" ma:index="12" nillable="true" ma:displayName="Feedback" ma:description="the finance section there should be a brief mention of the timelines included in the recently developed budget SOPs and maybe in the resources the template and guidelines need to be included.&#10;&#10;" ma:format="Dropdown" ma:internalName="Feedback">
      <xsd:simpleType>
        <xsd:restriction base="dms:Text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594321-dec0-4003-a966-ef40cbd098e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edback xmlns="e1c863a2-e16f-4e9c-a400-0834992bd7b2" xsi:nil="true"/>
  </documentManagement>
</p:properties>
</file>

<file path=customXml/itemProps1.xml><?xml version="1.0" encoding="utf-8"?>
<ds:datastoreItem xmlns:ds="http://schemas.openxmlformats.org/officeDocument/2006/customXml" ds:itemID="{D95761DB-025E-4F4E-BE6E-42899F0926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687B54-6E6A-488C-94C6-4A9B41114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c863a2-e16f-4e9c-a400-0834992bd7b2"/>
    <ds:schemaRef ds:uri="38594321-dec0-4003-a966-ef40cbd098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68A20E3-286B-49AA-878A-DBD17B80FA72}">
  <ds:schemaRefs>
    <ds:schemaRef ds:uri="http://schemas.microsoft.com/sharepoint/v3"/>
    <ds:schemaRef ds:uri="http://purl.org/dc/terms/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sharepoint/v4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e1c863a2-e16f-4e9c-a400-0834992bd7b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3419</TotalTime>
  <Words>2155</Words>
  <Application>Microsoft Office PowerPoint</Application>
  <PresentationFormat>On-screen Show (4:3)</PresentationFormat>
  <Paragraphs>387</Paragraphs>
  <Slides>37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Calibri</vt:lpstr>
      <vt:lpstr>Candara</vt:lpstr>
      <vt:lpstr>Segoe UI</vt:lpstr>
      <vt:lpstr>Times New Roman</vt:lpstr>
      <vt:lpstr>Wingdings</vt:lpstr>
      <vt:lpstr>Office Theme</vt:lpstr>
      <vt:lpstr>Multi-Country Risk Assessment</vt:lpstr>
      <vt:lpstr> Landscape of decision makers  and health sector priorities [To be completed by GPEI partners with country-level colleagues prior to engaging with country. The information should be updated as it becomes available] </vt:lpstr>
      <vt:lpstr>Details of Isolates</vt:lpstr>
      <vt:lpstr>Epidemiologic context (1)</vt:lpstr>
      <vt:lpstr>Map locations of the new detections</vt:lpstr>
      <vt:lpstr>Detailed polio case investigation  [To be completed by Regional Office and Country Office once information is available] </vt:lpstr>
      <vt:lpstr>VDPV Detections </vt:lpstr>
      <vt:lpstr> Brief overview of most recent VDPV / WPV and response </vt:lpstr>
      <vt:lpstr> nOPV2 Preparedness Status (if applicable) </vt:lpstr>
      <vt:lpstr>SIA Performance</vt:lpstr>
      <vt:lpstr>Routine Immunization (IPV &amp; OPV3) Coverage</vt:lpstr>
      <vt:lpstr>Vaccination Status of Non Polio AFP Cases</vt:lpstr>
      <vt:lpstr>Conclusion/Inference on Vaccination/population immunity</vt:lpstr>
      <vt:lpstr>AFP Surveillance Performance</vt:lpstr>
      <vt:lpstr>Environmental Surveillance</vt:lpstr>
      <vt:lpstr>Pending results of AFP cases and ES in the lab</vt:lpstr>
      <vt:lpstr>Coordination of surveillance activities in between countries – cross notification of AFP cases</vt:lpstr>
      <vt:lpstr>Conclusion/Inference on Surveillance</vt:lpstr>
      <vt:lpstr>Sub regional/regional risk (if applicable)</vt:lpstr>
      <vt:lpstr>Rationale for multi country WPV1 outbreak response</vt:lpstr>
      <vt:lpstr>Modeling Proposed Scope</vt:lpstr>
      <vt:lpstr>Proposed course of action (1) [To be completed by Regional Office and Country Office once information is available]</vt:lpstr>
      <vt:lpstr>Proposed course of action (2) [To be completed by Regional Office and Country Office once information is available]</vt:lpstr>
      <vt:lpstr>Proposed OPV2 response (option 1) Country/Region preference</vt:lpstr>
      <vt:lpstr>Proposed OPV2 response (option 2)</vt:lpstr>
      <vt:lpstr>PowerPoint Presentation</vt:lpstr>
      <vt:lpstr>Summary Vaccine Needed and Proposed Dates</vt:lpstr>
      <vt:lpstr>Synchronization of multi-country response</vt:lpstr>
      <vt:lpstr>Discussion, Conclusion and Recommendations</vt:lpstr>
      <vt:lpstr>Appendix/Extra Slides</vt:lpstr>
      <vt:lpstr>Country context</vt:lpstr>
      <vt:lpstr>Country capacity</vt:lpstr>
      <vt:lpstr>Immunization</vt:lpstr>
      <vt:lpstr>AFP surveillance</vt:lpstr>
      <vt:lpstr>Vaccination of migratory populations in between countries (nomads)</vt:lpstr>
      <vt:lpstr>Vaccination of high risk populations like (IDPs, Refugees)</vt:lpstr>
      <vt:lpstr>Vaccination at Border posts (international borders)</vt:lpstr>
    </vt:vector>
  </TitlesOfParts>
  <Company>WHO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Assessment</dc:title>
  <dc:creator>Al Safadi, Mohammad;Jeevan Kumar Makam</dc:creator>
  <cp:lastModifiedBy>ELKASABANY, Abdalla</cp:lastModifiedBy>
  <cp:revision>184</cp:revision>
  <cp:lastPrinted>2016-06-24T07:20:17Z</cp:lastPrinted>
  <dcterms:created xsi:type="dcterms:W3CDTF">2016-04-28T12:00:32Z</dcterms:created>
  <dcterms:modified xsi:type="dcterms:W3CDTF">2022-10-17T18:17:29Z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0x010100500BECAAC3815B40BB8AA8393FC9BCAB</vt:lpwstr>
  </property>
</Properties>
</file>